
<file path=[Content_Types].xml><?xml version="1.0" encoding="utf-8"?>
<Types xmlns="http://schemas.openxmlformats.org/package/2006/content-types">
  <Default Extension="png" ContentType="image/png"/>
  <Default Extension="wma" ContentType="audio/x-ms-wm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80" r:id="rId23"/>
    <p:sldId id="277" r:id="rId24"/>
    <p:sldId id="278" r:id="rId25"/>
    <p:sldId id="279" r:id="rId26"/>
    <p:sldId id="281" r:id="rId27"/>
    <p:sldId id="282" r:id="rId28"/>
    <p:sldId id="283" r:id="rId29"/>
    <p:sldId id="290" r:id="rId30"/>
    <p:sldId id="291" r:id="rId31"/>
    <p:sldId id="284" r:id="rId32"/>
    <p:sldId id="285" r:id="rId33"/>
    <p:sldId id="286" r:id="rId34"/>
    <p:sldId id="287" r:id="rId35"/>
    <p:sldId id="288" r:id="rId36"/>
    <p:sldId id="289" r:id="rId37"/>
    <p:sldId id="292" r:id="rId38"/>
    <p:sldId id="293" r:id="rId39"/>
    <p:sldId id="294" r:id="rId40"/>
    <p:sldId id="295" r:id="rId41"/>
    <p:sldId id="296" r:id="rId42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B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sr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7EBB-603B-41D7-9F32-C26EF5130D43}" type="datetimeFigureOut">
              <a:rPr lang="sr-Latn-BA" smtClean="0"/>
              <a:t>22.4.2021.</a:t>
            </a:fld>
            <a:endParaRPr lang="sr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054EA-F6F0-4EAA-A6DA-6F47195334D3}" type="slidenum">
              <a:rPr lang="sr-Latn-BA" smtClean="0"/>
              <a:t>‹#›</a:t>
            </a:fld>
            <a:endParaRPr lang="sr-Latn-BA"/>
          </a:p>
        </p:txBody>
      </p:sp>
    </p:spTree>
    <p:extLst>
      <p:ext uri="{BB962C8B-B14F-4D97-AF65-F5344CB8AC3E}">
        <p14:creationId xmlns:p14="http://schemas.microsoft.com/office/powerpoint/2010/main" val="522613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B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7EBB-603B-41D7-9F32-C26EF5130D43}" type="datetimeFigureOut">
              <a:rPr lang="sr-Latn-BA" smtClean="0"/>
              <a:t>22.4.2021.</a:t>
            </a:fld>
            <a:endParaRPr lang="sr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054EA-F6F0-4EAA-A6DA-6F47195334D3}" type="slidenum">
              <a:rPr lang="sr-Latn-BA" smtClean="0"/>
              <a:t>‹#›</a:t>
            </a:fld>
            <a:endParaRPr lang="sr-Latn-BA"/>
          </a:p>
        </p:txBody>
      </p:sp>
    </p:spTree>
    <p:extLst>
      <p:ext uri="{BB962C8B-B14F-4D97-AF65-F5344CB8AC3E}">
        <p14:creationId xmlns:p14="http://schemas.microsoft.com/office/powerpoint/2010/main" val="3481106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B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7EBB-603B-41D7-9F32-C26EF5130D43}" type="datetimeFigureOut">
              <a:rPr lang="sr-Latn-BA" smtClean="0"/>
              <a:t>22.4.2021.</a:t>
            </a:fld>
            <a:endParaRPr lang="sr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054EA-F6F0-4EAA-A6DA-6F47195334D3}" type="slidenum">
              <a:rPr lang="sr-Latn-BA" smtClean="0"/>
              <a:t>‹#›</a:t>
            </a:fld>
            <a:endParaRPr lang="sr-Latn-BA"/>
          </a:p>
        </p:txBody>
      </p:sp>
    </p:spTree>
    <p:extLst>
      <p:ext uri="{BB962C8B-B14F-4D97-AF65-F5344CB8AC3E}">
        <p14:creationId xmlns:p14="http://schemas.microsoft.com/office/powerpoint/2010/main" val="699931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7EBB-603B-41D7-9F32-C26EF5130D43}" type="datetimeFigureOut">
              <a:rPr lang="sr-Latn-BA" smtClean="0"/>
              <a:t>22.4.2021.</a:t>
            </a:fld>
            <a:endParaRPr lang="sr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054EA-F6F0-4EAA-A6DA-6F47195334D3}" type="slidenum">
              <a:rPr lang="sr-Latn-BA" smtClean="0"/>
              <a:t>‹#›</a:t>
            </a:fld>
            <a:endParaRPr lang="sr-Latn-BA"/>
          </a:p>
        </p:txBody>
      </p:sp>
    </p:spTree>
    <p:extLst>
      <p:ext uri="{BB962C8B-B14F-4D97-AF65-F5344CB8AC3E}">
        <p14:creationId xmlns:p14="http://schemas.microsoft.com/office/powerpoint/2010/main" val="2535291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7EBB-603B-41D7-9F32-C26EF5130D43}" type="datetimeFigureOut">
              <a:rPr lang="sr-Latn-BA" smtClean="0"/>
              <a:t>22.4.2021.</a:t>
            </a:fld>
            <a:endParaRPr lang="sr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054EA-F6F0-4EAA-A6DA-6F47195334D3}" type="slidenum">
              <a:rPr lang="sr-Latn-BA" smtClean="0"/>
              <a:t>‹#›</a:t>
            </a:fld>
            <a:endParaRPr lang="sr-Latn-BA"/>
          </a:p>
        </p:txBody>
      </p:sp>
    </p:spTree>
    <p:extLst>
      <p:ext uri="{BB962C8B-B14F-4D97-AF65-F5344CB8AC3E}">
        <p14:creationId xmlns:p14="http://schemas.microsoft.com/office/powerpoint/2010/main" val="2145827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B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B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B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7EBB-603B-41D7-9F32-C26EF5130D43}" type="datetimeFigureOut">
              <a:rPr lang="sr-Latn-BA" smtClean="0"/>
              <a:t>22.4.2021.</a:t>
            </a:fld>
            <a:endParaRPr lang="sr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054EA-F6F0-4EAA-A6DA-6F47195334D3}" type="slidenum">
              <a:rPr lang="sr-Latn-BA" smtClean="0"/>
              <a:t>‹#›</a:t>
            </a:fld>
            <a:endParaRPr lang="sr-Latn-BA"/>
          </a:p>
        </p:txBody>
      </p:sp>
    </p:spTree>
    <p:extLst>
      <p:ext uri="{BB962C8B-B14F-4D97-AF65-F5344CB8AC3E}">
        <p14:creationId xmlns:p14="http://schemas.microsoft.com/office/powerpoint/2010/main" val="1973322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B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B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7EBB-603B-41D7-9F32-C26EF5130D43}" type="datetimeFigureOut">
              <a:rPr lang="sr-Latn-BA" smtClean="0"/>
              <a:t>22.4.2021.</a:t>
            </a:fld>
            <a:endParaRPr lang="sr-Latn-B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B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054EA-F6F0-4EAA-A6DA-6F47195334D3}" type="slidenum">
              <a:rPr lang="sr-Latn-BA" smtClean="0"/>
              <a:t>‹#›</a:t>
            </a:fld>
            <a:endParaRPr lang="sr-Latn-BA"/>
          </a:p>
        </p:txBody>
      </p:sp>
    </p:spTree>
    <p:extLst>
      <p:ext uri="{BB962C8B-B14F-4D97-AF65-F5344CB8AC3E}">
        <p14:creationId xmlns:p14="http://schemas.microsoft.com/office/powerpoint/2010/main" val="2505807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B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7EBB-603B-41D7-9F32-C26EF5130D43}" type="datetimeFigureOut">
              <a:rPr lang="sr-Latn-BA" smtClean="0"/>
              <a:t>22.4.2021.</a:t>
            </a:fld>
            <a:endParaRPr lang="sr-Latn-B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B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054EA-F6F0-4EAA-A6DA-6F47195334D3}" type="slidenum">
              <a:rPr lang="sr-Latn-BA" smtClean="0"/>
              <a:t>‹#›</a:t>
            </a:fld>
            <a:endParaRPr lang="sr-Latn-BA"/>
          </a:p>
        </p:txBody>
      </p:sp>
    </p:spTree>
    <p:extLst>
      <p:ext uri="{BB962C8B-B14F-4D97-AF65-F5344CB8AC3E}">
        <p14:creationId xmlns:p14="http://schemas.microsoft.com/office/powerpoint/2010/main" val="4149504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7EBB-603B-41D7-9F32-C26EF5130D43}" type="datetimeFigureOut">
              <a:rPr lang="sr-Latn-BA" smtClean="0"/>
              <a:t>22.4.2021.</a:t>
            </a:fld>
            <a:endParaRPr lang="sr-Latn-B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B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054EA-F6F0-4EAA-A6DA-6F47195334D3}" type="slidenum">
              <a:rPr lang="sr-Latn-BA" smtClean="0"/>
              <a:t>‹#›</a:t>
            </a:fld>
            <a:endParaRPr lang="sr-Latn-BA"/>
          </a:p>
        </p:txBody>
      </p:sp>
    </p:spTree>
    <p:extLst>
      <p:ext uri="{BB962C8B-B14F-4D97-AF65-F5344CB8AC3E}">
        <p14:creationId xmlns:p14="http://schemas.microsoft.com/office/powerpoint/2010/main" val="3015375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B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7EBB-603B-41D7-9F32-C26EF5130D43}" type="datetimeFigureOut">
              <a:rPr lang="sr-Latn-BA" smtClean="0"/>
              <a:t>22.4.2021.</a:t>
            </a:fld>
            <a:endParaRPr lang="sr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054EA-F6F0-4EAA-A6DA-6F47195334D3}" type="slidenum">
              <a:rPr lang="sr-Latn-BA" smtClean="0"/>
              <a:t>‹#›</a:t>
            </a:fld>
            <a:endParaRPr lang="sr-Latn-BA"/>
          </a:p>
        </p:txBody>
      </p:sp>
    </p:spTree>
    <p:extLst>
      <p:ext uri="{BB962C8B-B14F-4D97-AF65-F5344CB8AC3E}">
        <p14:creationId xmlns:p14="http://schemas.microsoft.com/office/powerpoint/2010/main" val="3588283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B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B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7EBB-603B-41D7-9F32-C26EF5130D43}" type="datetimeFigureOut">
              <a:rPr lang="sr-Latn-BA" smtClean="0"/>
              <a:t>22.4.2021.</a:t>
            </a:fld>
            <a:endParaRPr lang="sr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054EA-F6F0-4EAA-A6DA-6F47195334D3}" type="slidenum">
              <a:rPr lang="sr-Latn-BA" smtClean="0"/>
              <a:t>‹#›</a:t>
            </a:fld>
            <a:endParaRPr lang="sr-Latn-BA"/>
          </a:p>
        </p:txBody>
      </p:sp>
    </p:spTree>
    <p:extLst>
      <p:ext uri="{BB962C8B-B14F-4D97-AF65-F5344CB8AC3E}">
        <p14:creationId xmlns:p14="http://schemas.microsoft.com/office/powerpoint/2010/main" val="3545370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AF7EBB-603B-41D7-9F32-C26EF5130D43}" type="datetimeFigureOut">
              <a:rPr lang="sr-Latn-BA" smtClean="0"/>
              <a:t>22.4.2021.</a:t>
            </a:fld>
            <a:endParaRPr lang="sr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054EA-F6F0-4EAA-A6DA-6F47195334D3}" type="slidenum">
              <a:rPr lang="sr-Latn-BA" smtClean="0"/>
              <a:t>‹#›</a:t>
            </a:fld>
            <a:endParaRPr lang="sr-Latn-BA"/>
          </a:p>
        </p:txBody>
      </p:sp>
    </p:spTree>
    <p:extLst>
      <p:ext uri="{BB962C8B-B14F-4D97-AF65-F5344CB8AC3E}">
        <p14:creationId xmlns:p14="http://schemas.microsoft.com/office/powerpoint/2010/main" val="2465400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ma"/><Relationship Id="rId1" Type="http://schemas.microsoft.com/office/2007/relationships/media" Target="../media/media2.wma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r-Cyrl-R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УРГЕНТНА СТАЊА У ГИНЕКОЛОГИЈИ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АКУШЕРСТВУ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sr-Cyrl-R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НЕДЕЉА НАСТАВЕ</a:t>
            </a:r>
            <a:endParaRPr lang="sr-Latn-B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sr-Cyrl-RS" dirty="0" smtClean="0"/>
          </a:p>
          <a:p>
            <a:endParaRPr lang="sr-Cyrl-RS" dirty="0" smtClean="0"/>
          </a:p>
          <a:p>
            <a:endParaRPr lang="sr-Cyrl-RS" dirty="0"/>
          </a:p>
          <a:p>
            <a:pPr algn="r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асист. др Никола Јовић</a:t>
            </a: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855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02276"/>
            <a:ext cx="10515600" cy="5674687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abortus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imminens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претећи побачај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праћен незнатним боловима при дну трбуха или лаганим крварењем, уредним гинеколошким налазом, нормалним новоима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hcg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уредним УЗ налазом (срчана акција плода),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en-US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abortus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incipiens</a:t>
            </a:r>
            <a:r>
              <a:rPr lang="sr-Cyrl-R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(започети побачај) појачани болови при дну трбуха и појачано крварење, грлић се скра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ћ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ује, размекшава и дилатира, пада ниво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β-</a:t>
            </a:r>
            <a:r>
              <a:rPr lang="sr-Latn-B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hcg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често недостаје срчана акција плода на УЗ прегледу,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en-US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abortus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incompletes</a:t>
            </a:r>
            <a:r>
              <a:rPr lang="sr-Cyrl-R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(непотпуни побачај) јаки болови при дну трбуха и јако вагинално крварење, грлић је дилатиран, а при прегледу се палпирају делови овулума, УЗ се плод визуелизује изнад унутрашњег ушћа грлића или у ендоцервикалном каналу,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81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63639"/>
            <a:ext cx="10515600" cy="571332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abortus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completus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потпуни побачај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се одликује лаганим боловима или крварењем, цервикални канал је дилатиран или се полако затвара, а у потпуности су избачени делови овулума,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issed </a:t>
            </a:r>
            <a:r>
              <a:rPr lang="en-US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abortus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 обично одликује само УЗ визуелизованим одсуством срчане акције плода, без или са оскудним крварењем, боловима и уредним гинеколошким налазом, док је ниво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β-</a:t>
            </a:r>
            <a:r>
              <a:rPr lang="sr-Latn-B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hcg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низак за гестацијску старост,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blighted ovum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празан мешак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се дијагностикује УЗ са визуелизацијом гестацијског мешка без видљивог ембрионалног еха и ниским нивоом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β-</a:t>
            </a:r>
            <a:r>
              <a:rPr lang="sr-Latn-B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hcg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residua post </a:t>
            </a:r>
            <a:r>
              <a:rPr lang="en-US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abortum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(o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статак делова овулума након киретаже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одликује се крварењем, обично без болова при дну трбуха, фебрилношћу и специфичним УЗ налазом.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635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B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63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66670"/>
            <a:ext cx="10515600" cy="5610293"/>
          </a:xfrm>
        </p:spPr>
        <p:txBody>
          <a:bodyPr/>
          <a:lstStyle/>
          <a:p>
            <a:pPr marL="0" indent="0">
              <a:buNone/>
            </a:pP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ТРЕТМАН: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претећи побачај се може лечити хормонском терапијом, витаминима и инфузионим растворима, уз праћење интензитета крварења.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сви остали облици побачаја захтевају елиминацију производа (или делова производа) концептуса из материчне шупљине медикаментима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Mifepriston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Misoprostol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Metrotexat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 инструменталним процедурама (киретажа)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осим контроле виталних параметара, неопходан је и примена утеротоничке терапије (препарати </a:t>
            </a:r>
            <a:r>
              <a:rPr lang="sr-Cyrl-R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xytocin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инфузионих раствора, трансфузије и антибиотика.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материјал на хистопатолошку анализу – осим у случају намерног легалног побачаја.</a:t>
            </a: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942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B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96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15155"/>
            <a:ext cx="10515600" cy="566180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УЛОГА МЕДИЦИНСКОГ ТЕХНИЧАРА: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смесити пацијенткињу на гинеколошки сто или у кревет,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отварање бар једне венске линије,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узети узорак крви за лабораторијске анализе (крвна слика – хемоглобин и хематокрит, коагулациони статус, крвна група и РХ фактор),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контрола виталних параметара (температура, пулс, ТА, сатурација),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асистенција при извођењу гинеколошког прегледа или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киретаже (додавање и придржавање екартера, додавање Хегарових дилататора и инструмената - кирета)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ординирање прописане терапије (инфузија, трансфузија, медикаменти),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слање материјала на хистопатолошку анализу.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9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28034"/>
            <a:ext cx="10515600" cy="5648929"/>
          </a:xfrm>
        </p:spPr>
        <p:txBody>
          <a:bodyPr/>
          <a:lstStyle/>
          <a:p>
            <a:pPr marL="0" indent="0">
              <a:buNone/>
            </a:pPr>
            <a:r>
              <a:rPr lang="sr-Cyrl-R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Ектопична трудноћа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graviditas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extrauterina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представља имплантацију оплођене јајне ћелије ван физиолошког места имплантације тј. ван материчне шупљине. </a:t>
            </a:r>
          </a:p>
          <a:p>
            <a:pPr marL="0" indent="0">
              <a:buNone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 место у 90% случајева је </a:t>
            </a: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јајовод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(ампула или интерстицијум), а много ређе јајник, грлић, перитонеум, црева, спољашња површина тела материце...</a:t>
            </a:r>
          </a:p>
          <a:p>
            <a:pPr marL="0" indent="0">
              <a:buNone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Развија се у две форме: </a:t>
            </a: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тубарни абортус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(оплођена јајна ћелија расте, растеже зид, долази до пуцања опне те интратубарног крварења и крварења кроз абдоминално ушће јајовода, док је јајовод интактан) и </a:t>
            </a: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руптура тубе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оплођена јајна ћелија расте, растеже зид, изазива исхемију зида и последичну руптуру са следственим интраабдоминалним крварењем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19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2580"/>
            <a:ext cx="10515600" cy="549438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КЛИНИЧКА СЛИКА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изостанак менструације не дужи од 8 недеља, са могућом појавом оскудног крварења, углавном без болова, тамне боје,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 настаје као последица руптуре тубе или компресије дилатираног јајовода, оштар, попут убода ножем,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постоје субјективни знаци трудноће (мучнина, повраћање, напетост груди),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знаци шока у случају руптуре тубе.</a:t>
            </a:r>
          </a:p>
          <a:p>
            <a:pPr marL="0" indent="0">
              <a:buNone/>
            </a:pP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ДИЈАГНОЗА: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клиничка слика,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гинеколошки преглед (палпирање тумефакције уз утерус, болна осетљивост или напет Дугласов простор код интраабдоминалног крварења, ливидитет вагине, грлић размекшан, бол при помицању),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 налаз (задебљан ендометријум, без визуелизације мешка уз визуелизацију (не увек) формације уз утерус),</a:t>
            </a:r>
          </a:p>
          <a:p>
            <a:pPr marL="514350" indent="-514350">
              <a:buAutoNum type="arabicPeriod"/>
            </a:pP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β-</a:t>
            </a:r>
            <a:r>
              <a:rPr lang="sr-Latn-B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hcg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прати дуплирање вредности на свака два дана (као код интраутерине трудноће), већ се незнатно увећава или одржава,</a:t>
            </a:r>
          </a:p>
          <a:p>
            <a:pPr marL="514350" indent="-514350">
              <a:buAutoNum type="arabicPeriod"/>
            </a:pP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5388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12124"/>
            <a:ext cx="10515600" cy="5764839"/>
          </a:xfrm>
        </p:spPr>
        <p:txBody>
          <a:bodyPr/>
          <a:lstStyle/>
          <a:p>
            <a:pPr marL="0" indent="0">
              <a:buNone/>
            </a:pP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ТРЕТМАН:</a:t>
            </a:r>
          </a:p>
          <a:p>
            <a:pPr marL="514350" indent="-514350">
              <a:buAutoNum type="arabicPeriod"/>
            </a:pP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конзервативни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контрола крварења, праћење клиничке слике, контрола виталних параметара (шок листа), контрола нивоа 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β-</a:t>
            </a:r>
            <a:r>
              <a:rPr lang="sr-Latn-B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hcg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(у случају опадања вредности веће шансе за конзервативним завршетком), сукцесивни УЗ прегледи.</a:t>
            </a:r>
          </a:p>
          <a:p>
            <a:pPr marL="514350" indent="-514350">
              <a:buAutoNum type="arabicPeriod"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перативни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лапароскопски или лапаротомија (обавезно код руптуре тубе или погоршања клиничке слике, интензивирања болова или ризика од руптуре тубе) – салпингектомија!</a:t>
            </a:r>
          </a:p>
          <a:p>
            <a:pPr marL="514350" indent="-514350">
              <a:buAutoNum type="arabicPeriod"/>
            </a:pP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медикаментозни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убризгавање или ординирање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Metrotrexat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</a:t>
            </a:r>
          </a:p>
          <a:p>
            <a:pPr marL="0" indent="0">
              <a:buNone/>
            </a:pP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Некада се спроводила </a:t>
            </a: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пункција Дугласовог шпага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као орјентира за оперативни приступ (добијање свеже или коагулисане крви – руптура тубе).</a:t>
            </a: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423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28034"/>
            <a:ext cx="10515600" cy="564892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УЛОГА МЕДИЦИНСКОГ ТЕХНИЧАРА: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смесити пацијенткињу на гинеколошки сто или у кревет,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отварање бар једне венске линије,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узети узорак крви за лабораторијске анализе (крвна слика – хемоглобин и хематокрит, коагулациони статус, крвна група и РХ фактор),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контрола виталних параметара (температура, пулс, ТА, сатурација – шок листа),контрола интензитета крварења,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асистенција при извођењу гинеколошког прегледа или пункције Дугласовог шпага,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ординирање прописане терапије (инфузија, трансфузија, медикаменти),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припрема пацијенткиње за оперативни захват (бријање, пласирање катетера, клизма).</a:t>
            </a:r>
          </a:p>
          <a:p>
            <a:pPr marL="0" indent="0">
              <a:buNone/>
            </a:pPr>
            <a:endParaRPr lang="sr-Latn-BA" dirty="0"/>
          </a:p>
        </p:txBody>
      </p:sp>
    </p:spTree>
    <p:extLst>
      <p:ext uri="{BB962C8B-B14F-4D97-AF65-F5344CB8AC3E}">
        <p14:creationId xmlns:p14="http://schemas.microsoft.com/office/powerpoint/2010/main" val="14140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79549"/>
            <a:ext cx="10515600" cy="5597414"/>
          </a:xfrm>
        </p:spPr>
        <p:txBody>
          <a:bodyPr/>
          <a:lstStyle/>
          <a:p>
            <a:pPr marL="0" indent="0" algn="ctr">
              <a:buNone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дидактичких разлога ургентна стања у гинекологији и акушерству поделићемо на ургентна стања:</a:t>
            </a:r>
          </a:p>
          <a:p>
            <a:pPr marL="0" indent="0">
              <a:buNone/>
            </a:pP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детињству и пубертету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фертилном периоду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другој половини трудноће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порођају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порођаја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ван трудноће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менопаузи</a:t>
            </a:r>
          </a:p>
          <a:p>
            <a:pPr marL="514350" indent="-514350">
              <a:buAutoNum type="arabicPeriod"/>
            </a:pP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110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37882"/>
            <a:ext cx="10515600" cy="573908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r-Cyrl-R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Цервикална трудноћа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grav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canalis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cervicalis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посебна форма ектопичне трудноће, где се оплођена јајна ћелија усађује у ендоцервикални канал.</a:t>
            </a:r>
          </a:p>
          <a:p>
            <a:pPr marL="0" indent="0">
              <a:buNone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Трофобласт се усађује у зид грлића материце и врђи инвазију нисходне гране утерине артерије, а шири се и према добро прокрвљеном истмичном делу материце (истмико-цервикална трудноћа).</a:t>
            </a:r>
          </a:p>
          <a:p>
            <a:pPr marL="0" indent="0">
              <a:buNone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Постоји велики ризик од крварења, посебно уколико се приступи киретажи (сумња на започети побачај или побачај у току) због инвазије трофобласта крвног суда значајног капацитета, па се може десити радикализација поступка збрињавања – хистеректомија.</a:t>
            </a:r>
          </a:p>
          <a:p>
            <a:pPr marL="0" indent="0">
              <a:buNone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Поступак иницијално подразумева постављање серклажа на такав грлић како би се узроковала компломитација протока крви ка концептусу.</a:t>
            </a: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27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УРГЕНТНА СТАЊА У </a:t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ДРУГОЈ ПОЛОВИНИ ТРУДНОЋЕ</a:t>
            </a:r>
            <a:endParaRPr lang="sr-Latn-BA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sr-Cyrl-R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Предњачећа постељица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placenta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previa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означава стање позиционирања постељице испред предњачећег дела плода, са доњим полом који од унутрашњег ушћа грлића материце удаљен мање од 5 цм, или досеже до њена, делимично или потпуно га прекрива. Разликујемо:</a:t>
            </a:r>
          </a:p>
          <a:p>
            <a:pPr marL="0" indent="0">
              <a:buNone/>
            </a:pP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sr-Latn-BA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placenta previa</a:t>
            </a:r>
            <a:r>
              <a:rPr lang="sr-Cyrl-R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centralis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потпуно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прекрива унутрашње ушће грлића,</a:t>
            </a:r>
          </a:p>
          <a:p>
            <a:pPr marL="514350" indent="-514350">
              <a:buAutoNum type="arabicPeriod"/>
            </a:pPr>
            <a:r>
              <a:rPr lang="sr-Latn-BA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placenta previa </a:t>
            </a:r>
            <a:r>
              <a:rPr lang="en-US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partiali</a:t>
            </a:r>
            <a:r>
              <a:rPr lang="sr-Latn-BA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делимично прекрива унутрашње ушће грлића,</a:t>
            </a:r>
          </a:p>
          <a:p>
            <a:pPr marL="514350" indent="-514350">
              <a:buAutoNum type="arabicPeriod"/>
            </a:pPr>
            <a:r>
              <a:rPr lang="sr-Latn-BA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placenta previa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margin</a:t>
            </a:r>
            <a:r>
              <a:rPr lang="sr-Latn-BA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alis </a:t>
            </a:r>
            <a:r>
              <a:rPr lang="sr-Latn-B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долази до унутрашњег ушћа грлића, али га не прекрива,</a:t>
            </a:r>
          </a:p>
          <a:p>
            <a:pPr marL="514350" indent="-514350">
              <a:buAutoNum type="arabicPeriod"/>
            </a:pPr>
            <a:r>
              <a:rPr lang="en-US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insertio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placentae inferior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 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доњи пол постељице је удаљен од унутрашњег ушћа мање од 5 цм, али не допире до унутрашњег ушћа.</a:t>
            </a:r>
          </a:p>
          <a:p>
            <a:pPr marL="0" indent="0">
              <a:buNone/>
            </a:pP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761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B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80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63639"/>
            <a:ext cx="10515600" cy="5713324"/>
          </a:xfrm>
        </p:spPr>
        <p:txBody>
          <a:bodyPr/>
          <a:lstStyle/>
          <a:p>
            <a:pPr marL="0" indent="0">
              <a:buNone/>
            </a:pP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КЛИНИЧКА СЛИКА: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крварење – почиње са почетком материчних контракција, најаче је након контракције, </a:t>
            </a: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крв је светлоцрвене боје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брзо коагулише, слабије код ивичне, а јаче код централне или делимичне,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слабе материчне контракције – постељица омета притисак главе на цервикални ганглион,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предњачећи део плода је високо,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чести су неправилни положаји плода,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 од руптуре плодових овојака и пролапса пупчаника код ивичне и делимичне предњачеће постељице,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слаб тонус утеруса.</a:t>
            </a: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232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40913"/>
            <a:ext cx="10515600" cy="5636050"/>
          </a:xfrm>
        </p:spPr>
        <p:txBody>
          <a:bodyPr/>
          <a:lstStyle/>
          <a:p>
            <a:pPr marL="0" indent="0">
              <a:buNone/>
            </a:pP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ДИЈАГНОЗА: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клиничка слика,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гинеколошки преглед – визуелизација и палпација постељице (сунђерасте конзистенције) кроз дилатиран грлић, </a:t>
            </a: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ОПРЕЗ!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(ризик од крварења)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 преглед</a:t>
            </a:r>
          </a:p>
          <a:p>
            <a:pPr marL="0" indent="0">
              <a:buNone/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ТРЕТМАН: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царски рез – код централне или парцијалне предњачеће постељице,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вагинални порођај – код ниско усађене или ивичне постељице.</a:t>
            </a: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915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37882"/>
            <a:ext cx="10515600" cy="573908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УЛОГА МЕДИЦИНСКОГ ТЕХНИЧАРА - БАБИЦЕ: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смесити пацијенткињу на порођајни сто,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припрема пацијенткиње за царски рез (бријање, пласирање катетера, клизма).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узети узорак крви за лабораторијске анализе (крвна слика – хемоглобин и хематокрит, коагулациони статус, крвна група и РХ фактор),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отварање бар једне венске линије,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контрола виталних параметара (температура, пулс, ТА, сатурација – шок листа), контрола интензитета крварења,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ардиотокографски мониторинг стања плода,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ординирање прописане терапије (инфузија, трансфузија, медикаменти).</a:t>
            </a:r>
          </a:p>
        </p:txBody>
      </p:sp>
    </p:spTree>
    <p:extLst>
      <p:ext uri="{BB962C8B-B14F-4D97-AF65-F5344CB8AC3E}">
        <p14:creationId xmlns:p14="http://schemas.microsoft.com/office/powerpoint/2010/main" val="42751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34096"/>
            <a:ext cx="10515600" cy="5442867"/>
          </a:xfrm>
        </p:spPr>
        <p:txBody>
          <a:bodyPr/>
          <a:lstStyle/>
          <a:p>
            <a:pPr marL="0" indent="0">
              <a:buNone/>
            </a:pPr>
            <a:r>
              <a:rPr lang="sr-Cyrl-R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Превремено одлубљивање нормално усађене постељице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abruption placentae praecox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представља одлубљивање постељице пре физиолошког периода одлубљивања (треће порођајно доба), тј. пре рађања плода (у току трудноће, првог и другог порођајног доба).</a:t>
            </a:r>
          </a:p>
          <a:p>
            <a:pPr marL="0" indent="0">
              <a:buNone/>
            </a:pP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РАЗЛОЗИ: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непосредни – пад, ударац, неудобна вожња, механички чинилац...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осредни – хипертензија, мултипаритет, старија прворотка... </a:t>
            </a: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47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79549"/>
            <a:ext cx="10515600" cy="559741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КЛИНИЧКА СЛИКА:</a:t>
            </a:r>
          </a:p>
          <a:p>
            <a:pPr marL="514350" indent="-514350">
              <a:buAutoNum type="arabicPeriod"/>
            </a:pP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лаки степен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често без симптома јер се дешава централно одлубљивање са импакцијом хематома, па се види тек на порођају,</a:t>
            </a:r>
          </a:p>
          <a:p>
            <a:pPr marL="514350" indent="-514350">
              <a:buAutoNum type="arabicPeriod"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редње тешки степен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појава болова у трбуху са појачаним тонусом материце, узнемиреност труднице, пад тензије, убрзан пулс, крварење уколико се постељица одлубила ивично – </a:t>
            </a: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крв је тамноцрвена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течна, оскудна, али сталног тока,</a:t>
            </a:r>
          </a:p>
          <a:p>
            <a:pPr marL="514350" indent="-514350">
              <a:buAutoNum type="arabicPeriod"/>
            </a:pP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ешки степен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утероплацентарна апоплексија (</a:t>
            </a:r>
            <a:r>
              <a:rPr lang="en-US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</a:t>
            </a:r>
            <a:r>
              <a:rPr lang="en-US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Couvelair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:</a:t>
            </a:r>
          </a:p>
          <a:p>
            <a:pPr>
              <a:buFontTx/>
              <a:buChar char="-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акушерски синдром: бол, тврд трбух, осетљив на додир...</a:t>
            </a:r>
          </a:p>
          <a:p>
            <a:pPr>
              <a:buFontTx/>
              <a:buChar char="-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индром шока: узнемиреност, страх, бледило услед вазоконстрикције...</a:t>
            </a:r>
          </a:p>
          <a:p>
            <a:pPr>
              <a:buFontTx/>
              <a:buChar char="-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еморагички синдром: крварење, убрзан пулс у почетку, хипотензија... </a:t>
            </a:r>
          </a:p>
          <a:p>
            <a:pPr>
              <a:buFontTx/>
              <a:buChar char="-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енални синдром: албуминурија, хематурија, олигурија, инсуфицијенција...</a:t>
            </a:r>
          </a:p>
          <a:p>
            <a:pPr marL="0" indent="0" algn="ctr">
              <a:buNone/>
            </a:pP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Стање је фатално за плод, а неизвесно за трудницу!</a:t>
            </a:r>
            <a:endParaRPr lang="sr-Latn-B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78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79549"/>
            <a:ext cx="10515600" cy="5597414"/>
          </a:xfrm>
        </p:spPr>
        <p:txBody>
          <a:bodyPr/>
          <a:lstStyle/>
          <a:p>
            <a:pPr marL="0" indent="0">
              <a:buNone/>
            </a:pP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ТРЕТМАН: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Одлука да ли ће се порођај завршити вагинално или царским резом зависи од степена крварења, стања плода, дилатације материчног грлића.</a:t>
            </a:r>
          </a:p>
          <a:p>
            <a:pPr marL="514350" indent="-514350">
              <a:buAutoNum type="arabicPeriod"/>
            </a:pP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Уколико услови дозволе вагинални порођај:</a:t>
            </a:r>
          </a:p>
          <a:p>
            <a:pPr>
              <a:buFontTx/>
              <a:buChar char="-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прокинути водењак,</a:t>
            </a:r>
          </a:p>
          <a:p>
            <a:pPr>
              <a:buFontTx/>
              <a:buChar char="-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кључити инфузионе растворе,</a:t>
            </a:r>
          </a:p>
          <a:p>
            <a:pPr>
              <a:buFontTx/>
              <a:buChar char="-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ајмање две венске линије,</a:t>
            </a:r>
          </a:p>
          <a:p>
            <a:pPr>
              <a:buFontTx/>
              <a:buChar char="-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кардиотокографски запис у континуитету,</a:t>
            </a:r>
          </a:p>
          <a:p>
            <a:pPr>
              <a:buFontTx/>
              <a:buChar char="-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форцепс или вакуум екстрактор.</a:t>
            </a:r>
          </a:p>
          <a:p>
            <a:pPr>
              <a:buFontTx/>
              <a:buChar char="-"/>
            </a:pP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53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89397"/>
            <a:ext cx="10515600" cy="5687566"/>
          </a:xfrm>
        </p:spPr>
        <p:txBody>
          <a:bodyPr/>
          <a:lstStyle/>
          <a:p>
            <a:pPr marL="0" indent="0">
              <a:buNone/>
            </a:pPr>
            <a:r>
              <a:rPr lang="sr-Cyrl-R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Еклампсија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представља крајњи стадијум хипертензивне болести у трудноћи који се манифестује хипертензијом, протеинуријом (и до 20 грама), појавом едема и клонично-тоничким грчевима, праћеним губитком свести. Обично се пре напада јављају ауре у смислу визуелних, аудитивних, гастроинтестиналних, уринарних сметњи...</a:t>
            </a:r>
          </a:p>
          <a:p>
            <a:pPr marL="0" indent="0">
              <a:buNone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Због сличности у клиничком испољавању, ово стање се обично поистовећује са епилепсијом.</a:t>
            </a:r>
          </a:p>
          <a:p>
            <a:pPr marL="0" indent="0">
              <a:buNone/>
            </a:pP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Тонички грчеви: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трају 10-20 секунди, проширене су папиле, екстремитети опружени, кожа цијанотична,</a:t>
            </a:r>
          </a:p>
          <a:p>
            <a:pPr marL="0" indent="0">
              <a:buNone/>
            </a:pP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Клонички грчеви: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трају 30 до 120 секунди, смењују се контракције и релаксације мишића, захватају појединачне групе мишића, посебно виличну мускулатуру (зато су честе повреде језика - угриз).</a:t>
            </a: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8287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УРГЕНТНА СТАЊА У </a:t>
            </a:r>
            <a:br>
              <a:rPr lang="sr-Cyrl-R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ДЕТИЊСТВУ И ПУБЕРТЕТУ</a:t>
            </a:r>
            <a:endParaRPr lang="sr-Latn-BA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sr-Cyrl-R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Јувенилна метрорагија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представља јако и обилно крварење које настаје у препубертетском или пубертетском периоду, а обично је последица хиперпродукције естрогена настале услед неруптурирања фоликула.</a:t>
            </a:r>
          </a:p>
          <a:p>
            <a:pPr marL="0" indent="0" algn="just">
              <a:buNone/>
            </a:pP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Повећана количина естрогена изазива хиперплазију (задебљање) ендометријума. Неруптурирани фоликули сада дегенеришу, па долази до пада нивоа естрогена, те последичне некрозе, одлубљивања и елиминације ендометријума.</a:t>
            </a: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851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15155"/>
            <a:ext cx="10515600" cy="5661808"/>
          </a:xfrm>
        </p:spPr>
        <p:txBody>
          <a:bodyPr/>
          <a:lstStyle/>
          <a:p>
            <a:pPr marL="0" indent="0">
              <a:buNone/>
            </a:pP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ТРЕТМАН (тимски рад):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обезбеђивање пролаза дисајног пута и спречавање угриза језика,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тварање најмање две венске линије,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рдинирање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amp.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Bensedin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-a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ординирање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amp.</a:t>
            </a:r>
            <a:r>
              <a:rPr lang="sr-Cyrl-R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MgSo4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иницијално 6 грама, а потом 4 грама доза одржавања, у инфузији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контрола диурезе (катетер), пателарног рефлекса и дисајне мускулатуре,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оперативно завршавање трудноће или форцепс/вакуум сходно акушерском налазу,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контрола тензије у даљем току.</a:t>
            </a: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45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УРГЕНТНА СТАЊА У ПОРОЂАЈУ</a:t>
            </a:r>
            <a:endParaRPr lang="sr-Latn-BA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32586"/>
            <a:ext cx="10515600" cy="464437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sr-Cyrl-R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Руптура утеруса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представља прснуће материце или ређе одвајање материце од вагине за време порођаја (понекад и у току трудноће).</a:t>
            </a:r>
          </a:p>
          <a:p>
            <a:pPr marL="0" indent="0">
              <a:buNone/>
            </a:pP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ПОДЕЛА:</a:t>
            </a:r>
          </a:p>
          <a:p>
            <a:pPr marL="514350" indent="-514350">
              <a:buAutoNum type="arabicPeriod"/>
            </a:pP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анатомска:</a:t>
            </a:r>
          </a:p>
          <a:p>
            <a:pPr>
              <a:buFontTx/>
              <a:buChar char="-"/>
            </a:pP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комплетна: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захвата читав зид утеруса,</a:t>
            </a:r>
          </a:p>
          <a:p>
            <a:pPr>
              <a:buFontTx/>
              <a:buChar char="-"/>
            </a:pP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инкомплетна: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захвата зид утеруса са интактним перитонеумом,</a:t>
            </a: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функционална:</a:t>
            </a:r>
          </a:p>
          <a:p>
            <a:pPr>
              <a:buFontTx/>
              <a:buChar char="-"/>
            </a:pP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спонтана руптура: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мултипаритет, полихидрамнион...</a:t>
            </a:r>
          </a:p>
          <a:p>
            <a:pPr>
              <a:buFontTx/>
              <a:buChar char="-"/>
            </a:pP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јатрогена руптура: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форцепс, вакуум екстрактор, РКУМ...</a:t>
            </a:r>
          </a:p>
          <a:p>
            <a:pPr>
              <a:buFontTx/>
              <a:buChar char="-"/>
            </a:pP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месту ожиљка: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хистеротомија (пластика, царски рез, миом)...</a:t>
            </a:r>
            <a:endParaRPr lang="sr-Latn-B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955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34096"/>
            <a:ext cx="10515600" cy="544286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КЛИНИЧКА СЛИКА:</a:t>
            </a:r>
          </a:p>
          <a:p>
            <a:pPr marL="0" indent="0">
              <a:buNone/>
            </a:pPr>
            <a:endParaRPr lang="sr-Cyrl-R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ПРЕТЕЋА РУПТУРА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 у пределу трбуха,континуиран и оштар,</a:t>
            </a:r>
          </a:p>
          <a:p>
            <a:pPr>
              <a:buFontTx/>
              <a:buChar char="-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напетост са предвајањем трбуха – </a:t>
            </a: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Бандлова бразда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>
              <a:buFontTx/>
              <a:buChar char="-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палпаторна осетљивост, трбух тврд као даска,</a:t>
            </a:r>
          </a:p>
          <a:p>
            <a:pPr marL="0" indent="0">
              <a:buNone/>
            </a:pP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 startAt="2"/>
            </a:pP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НАСТАЛА РУПТУРА</a:t>
            </a:r>
          </a:p>
          <a:p>
            <a:pPr>
              <a:buFontTx/>
              <a:buChar char="-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олови слабије интензитета те престају,</a:t>
            </a:r>
          </a:p>
          <a:p>
            <a:pPr>
              <a:buFontTx/>
              <a:buChar char="-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трбух није напет, палпирају се меки делови плода,</a:t>
            </a:r>
          </a:p>
          <a:p>
            <a:pPr>
              <a:buFontTx/>
              <a:buChar char="-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знаци хеморагијског шока,</a:t>
            </a:r>
          </a:p>
          <a:p>
            <a:pPr>
              <a:buFontTx/>
              <a:buChar char="-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одсуство срчане акције плода.</a:t>
            </a: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47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11369"/>
            <a:ext cx="10515600" cy="5365594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ТРЕТМАН: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случају претеће руптуре урадити царски рез.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свим случајевима руптуре обавезна је лапаротомија.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ретходно:</a:t>
            </a:r>
          </a:p>
          <a:p>
            <a:pPr>
              <a:buFontTx/>
              <a:buChar char="-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дати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Morfium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обезбедити најмање две венске линије,</a:t>
            </a:r>
          </a:p>
          <a:p>
            <a:pPr>
              <a:buFontTx/>
              <a:buChar char="-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надокнада течности, крвних деривата,</a:t>
            </a:r>
          </a:p>
          <a:p>
            <a:pPr>
              <a:buFontTx/>
              <a:buChar char="-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лабораторијске анализе крви (крвна група и РХ фактор),</a:t>
            </a:r>
          </a:p>
          <a:p>
            <a:pPr>
              <a:buFontTx/>
              <a:buChar char="-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оперативни захват се у зависности од опсежности креће од сутурирања дефекта на утерусу до тоталне хистеректомије.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40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15155"/>
            <a:ext cx="10515600" cy="5661808"/>
          </a:xfrm>
        </p:spPr>
        <p:txBody>
          <a:bodyPr/>
          <a:lstStyle/>
          <a:p>
            <a:pPr marL="0" indent="0">
              <a:buNone/>
            </a:pPr>
            <a:r>
              <a:rPr lang="sr-Cyrl-R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Занемарени попречни положај плода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situs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transversus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naeglectus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представља финално стање порођаја попречно положеног плода. </a:t>
            </a:r>
          </a:p>
          <a:p>
            <a:pPr marL="0" indent="0">
              <a:buNone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фази експулзије долази до спуштања рамена у карлицу и пролапса ручице. Уз болове и напоне долази до даљег потискивања рамена и следствене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дупликатуре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плода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али само до једне границе. Даље се притисак преноси на тело материце и долази до претеће руптуре утеруса.</a:t>
            </a:r>
          </a:p>
          <a:p>
            <a:pPr marL="0" indent="0">
              <a:buNone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оваквим ситуацијама, царски рез је апсолутна неопходност уколико је плод још увек жив. Обзиром да се то ретко дешава, спроводе се мере ембриотомија.</a:t>
            </a:r>
          </a:p>
          <a:p>
            <a:pPr marL="0" indent="0">
              <a:buNone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Код првог порођајног доба попречни положај није опасан јер још увек има времена да су уради царски рез, или спроведе спољашњи окрет плода.</a:t>
            </a: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101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B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3250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851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УРГЕНТНА СТАЊА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НАКОН ПОРОЂАЈА</a:t>
            </a:r>
            <a:endParaRPr lang="sr-Latn-BA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Cyrl-R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Постпартално крварење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 крварење које настаје након порођаја, почевши од трећег порођајног доба. Количина изгубљене крви не сме бити већа од 500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ml,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мада се у току порођаја оптимално губи 200-300 </a:t>
            </a:r>
            <a:r>
              <a:rPr lang="sr-Latn-B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ml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крви.</a:t>
            </a:r>
          </a:p>
          <a:p>
            <a:pPr marL="0" indent="0">
              <a:buNone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Најопасније постпартално крварење настаје при изостајању материчних контракција, након порођаја, тј након рађања постељице. Такво крварење се назива </a:t>
            </a:r>
            <a:r>
              <a:rPr lang="sr-Cyrl-R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атонија утеруса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 настати након евакуације читаве постељице, или након заостатка дела постељице.</a:t>
            </a:r>
          </a:p>
        </p:txBody>
      </p:sp>
    </p:spTree>
    <p:extLst>
      <p:ext uri="{BB962C8B-B14F-4D97-AF65-F5344CB8AC3E}">
        <p14:creationId xmlns:p14="http://schemas.microsoft.com/office/powerpoint/2010/main" val="377744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31065"/>
            <a:ext cx="10515600" cy="554589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Карактер оваквог крварења је специфичан,обично наступи талас крварења, а потом млаз крви различитог интензитета. Утерус је увећан, проширен и млохав, са фундусом изнад умбиликуса. </a:t>
            </a: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ТРЕТМАН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(тимски рад):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тварање најмање две венске линије са надокнадом течности,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готово обавезна је и трансфузија крви (крвна група, РХ фактор и интеракција),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катетеризација мокраћне бешике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спољашња масажа утеруса,евентуално лед на предњи трбушни зид,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ординирање утеротоничке терапије (10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ij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oxytocin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-a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amp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Methylergobrevin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-a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мануелна и инструментална ревизија материчне шупљине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лапаротомија.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04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05307"/>
            <a:ext cx="10515600" cy="5571656"/>
          </a:xfrm>
        </p:spPr>
        <p:txBody>
          <a:bodyPr/>
          <a:lstStyle/>
          <a:p>
            <a:pPr marL="0" indent="0">
              <a:buNone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Обавезан је преглед постељице након евакуације тј. након трећег порођајног доба. Обратити пажњу на целовитост постељице, недостатак котиледона, присуство и целовитост плодових овојака. Засотајање делова постељице је најчешћи разлог атоничног крварења.</a:t>
            </a:r>
          </a:p>
          <a:p>
            <a:pPr marL="0" indent="0">
              <a:buNone/>
            </a:pP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Након прегледа постељице, обавезна је експлорација перинеума, интроитуса вагине, вагиналних зидова и сводова, као и вагиналне порције грлића материце. </a:t>
            </a:r>
            <a:r>
              <a:rPr lang="sr-Cyrl-R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Расцепи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из наведених меких делова порођајних путева, могу дати не толико обилно, колико интензивно крварење, које уколико се не збрине (тампонадом или сутурирањем) може довести до хеморагијског шока.</a:t>
            </a: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86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56823"/>
            <a:ext cx="10515600" cy="5520140"/>
          </a:xfrm>
        </p:spPr>
        <p:txBody>
          <a:bodyPr/>
          <a:lstStyle/>
          <a:p>
            <a:pPr marL="0" indent="0">
              <a:buNone/>
            </a:pPr>
            <a:r>
              <a:rPr lang="sr-Cyrl-R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Инверзија утеруса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представља ретко, али веома опасно стање које обично настаје након експулзије плода (при кратком пупчанику) или у току рађања постељице (физичка тракција постељице код Кредеовог захвата или код атоничног утеруса) или у току миомектомије насцентног (субмукозног) миома.</a:t>
            </a:r>
          </a:p>
          <a:p>
            <a:pPr marL="0" indent="0">
              <a:buNone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Представља изврнуће унутрашње површине (зидова материчне шупљине) са следственим угнућем фундуса материце, кроз дилатирано матерично ушће, услед слабости материчних веза одговорних за положај и статику материце.</a:t>
            </a:r>
          </a:p>
          <a:p>
            <a:pPr marL="0" indent="0">
              <a:buNone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 бити делимична тј. парцијална и потпуна инверзија.</a:t>
            </a:r>
          </a:p>
          <a:p>
            <a:pPr marL="0" indent="0">
              <a:buNone/>
            </a:pP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ТРЕТМАН: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конзервативни (корекција шока и репонирање) и оперативни.</a:t>
            </a: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542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15155"/>
            <a:ext cx="10515600" cy="5661808"/>
          </a:xfrm>
        </p:spPr>
        <p:txBody>
          <a:bodyPr/>
          <a:lstStyle/>
          <a:p>
            <a:pPr marL="0" indent="0">
              <a:buNone/>
            </a:pP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ДИЈАГНОЗА: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краткотрајни изостанак циклуса (аменореја),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понављајуће (рецидивантно) крварење из утеруса,</a:t>
            </a: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редан гинеколошки (ректални) налаз,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обавезан је тест на трудноћу (диференцијално дијаностички у обзир долази абортус или ванматерична трудноћа).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ТЕРАПИЈА: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прогестеронски препарати (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Primolut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NOR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бразија ендометријума (ретко, уз обавезну контролу коагулационог статуса)</a:t>
            </a: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967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B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09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25003"/>
            <a:ext cx="10515600" cy="57519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sr-Cyrl-RS" sz="8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sr-Cyrl-R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sr-Cyrl-R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ХВАЛА НА ПАЖЊИ</a:t>
            </a:r>
            <a:endParaRPr lang="sr-Latn-BA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89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1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40913"/>
            <a:ext cx="10515600" cy="563605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УЛОГА МЕДИЦИНСКОГ ТЕХНИЧАРА:</a:t>
            </a:r>
          </a:p>
          <a:p>
            <a:pPr marL="0" indent="0">
              <a:buNone/>
            </a:pPr>
            <a:endParaRPr lang="sr-Cyrl-R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смесити пацијенткињу на гинеколошки сто или у кревет,</a:t>
            </a:r>
          </a:p>
          <a:p>
            <a:pPr marL="0" indent="0" algn="just">
              <a:buNone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отварање бар једне венске линије (пласирати браунилу),</a:t>
            </a:r>
          </a:p>
          <a:p>
            <a:pPr marL="0" indent="0" algn="just">
              <a:buNone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узети узорак крви за лабораторијске анализе (крвна слика – хемоглобин и хематокрит, коагулациони статус, крвна група и РХ фактор),</a:t>
            </a:r>
          </a:p>
          <a:p>
            <a:pPr marL="0" indent="0" algn="just">
              <a:buNone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контрола виталних параметара (температура, пулс, ТА, сатурација),</a:t>
            </a:r>
          </a:p>
          <a:p>
            <a:pPr marL="0" indent="0" algn="just">
              <a:buNone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асистенција при извођењу гинеколошког прегледа или процедура,</a:t>
            </a:r>
          </a:p>
          <a:p>
            <a:pPr marL="0" indent="0" algn="just">
              <a:buNone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ординирање прописане терапије (инфузија, трансфузија, медикаменти).</a:t>
            </a: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528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40913"/>
            <a:ext cx="10515600" cy="5636050"/>
          </a:xfrm>
        </p:spPr>
        <p:txBody>
          <a:bodyPr/>
          <a:lstStyle/>
          <a:p>
            <a:pPr marL="0" indent="0" algn="just">
              <a:buNone/>
            </a:pPr>
            <a:r>
              <a:rPr lang="sr-Cyrl-R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Дефлорација, руптура химена и руптура вагине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настају приликом (првог) сексуалног односа услед инфантилних гинеколошких органа или при неадекватном положају.</a:t>
            </a:r>
          </a:p>
          <a:p>
            <a:pPr marL="0" indent="0" algn="just">
              <a:buNone/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ДИЈАГНОЗА:</a:t>
            </a:r>
          </a:p>
          <a:p>
            <a:pPr marL="514350" indent="-514350" algn="just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крварење након (или у току) сексуалног односа,</a:t>
            </a:r>
          </a:p>
          <a:p>
            <a:pPr marL="514350" indent="-514350" algn="just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болови након (или у току) сексуалног односа,</a:t>
            </a:r>
          </a:p>
          <a:p>
            <a:pPr marL="514350" indent="-514350" algn="just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приликом прегледа увиђају се расцепи химена (у пределу карункула при дефлорацији), вагине или перинеума,</a:t>
            </a:r>
          </a:p>
          <a:p>
            <a:pPr marL="514350" indent="-514350" algn="just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обратити пажњу на евентуалне повреде уретре, ректума или форникса које могу изискивати хируршко збрињавање.</a:t>
            </a: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184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0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43944"/>
            <a:ext cx="10515600" cy="553301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ТРЕТМАН: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тампонада стерилном газом натопњеном јодом уз праћење интензитета крварења,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случају да не стане крварење или је расцеп велики – сутурирање повреде појединачним шавовима,</a:t>
            </a:r>
          </a:p>
          <a:p>
            <a:pPr marL="514350" indent="-514350">
              <a:buAutoNum type="arabicPeriod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случају значајног губитка крви (ретко) хоспитализација.</a:t>
            </a:r>
          </a:p>
          <a:p>
            <a:pPr marL="0" indent="0">
              <a:buNone/>
            </a:pP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УЛОГА МЕДИЦИНСКОГ ТЕХНИЧАРА: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смесити пацијенткињу на гинеколошки сто или у кревет,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отварање бар једне венске линије (пласирати браунилу),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узети узорак крви за лабораторијске анализе (крвна слика – хемоглобин и хематокрит, коагулациони статус, крвна група и РХ фактор),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контрола виталних параметара (температура, пулс, ТА, сатурација),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асистенција при извођењу гинеколошког прегледа или процедура,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ординирање прописане терапије (инфузија, трансфузија, медикаменти),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ласирање катетера и евентуална припрема за хируршку интервенцију.</a:t>
            </a:r>
          </a:p>
          <a:p>
            <a:pPr marL="0" indent="0">
              <a:buNone/>
            </a:pP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06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92428"/>
            <a:ext cx="10515600" cy="5584535"/>
          </a:xfrm>
        </p:spPr>
        <p:txBody>
          <a:bodyPr/>
          <a:lstStyle/>
          <a:p>
            <a:pPr marL="0" indent="0">
              <a:buNone/>
            </a:pPr>
            <a:r>
              <a:rPr lang="sr-Cyrl-R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Страна тела у вагини и утерусу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 јављају код девојчица у току игре (дугмад, оштри предмети, делови предмета приликом повреда), а код девојака су то делови контрацептивних средстава.</a:t>
            </a:r>
          </a:p>
          <a:p>
            <a:pPr marL="0" indent="0">
              <a:buNone/>
            </a:pP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ДИЈАГНОЗА: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првенствено инспекција, а потом и палпација и преглед под спекулумом (некада је потребна јувенилна дефлорација), као и евакуација предмета уз надзор над крварењем. Неопходан је и РТГ преглед мале карлице!</a:t>
            </a:r>
          </a:p>
          <a:p>
            <a:pPr marL="0" indent="0">
              <a:buNone/>
            </a:pP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ТРЕТМАН: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евакуација предмета танком стерилном пинцетом (често у анестезији), уз све мере корекције хемостазе и збрињавање других повреда или крварења.</a:t>
            </a: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83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УРГЕНТНА СТАЊА У </a:t>
            </a:r>
            <a:br>
              <a:rPr lang="sr-Cyrl-R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ФЕРТИЛНОМ ПЕРИОДУ</a:t>
            </a:r>
            <a:endParaRPr lang="sr-Latn-BA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Cyrl-R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Абортус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представља спонтано или провоцирано избацивање производа концептуса пре могућности плода за самосталним животом (дидактички је то 20. недеља трудноће или тежина плода мања од 500 грама).</a:t>
            </a:r>
          </a:p>
          <a:p>
            <a:pPr marL="0" indent="0">
              <a:buNone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Разликујемо </a:t>
            </a:r>
            <a:r>
              <a:rPr lang="sr-Cyrl-R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спонтани побачај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(горе наведена дефиниција) и </a:t>
            </a:r>
            <a:r>
              <a:rPr lang="sr-Cyrl-R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намерни побачај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(који је законски регулисан до 9.6 недеље трудноћа. После тог периода се може спровести само </a:t>
            </a: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строгим медицинским индикацијама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уз одобрење другостепене лекарске комисије или етичког одбора).</a:t>
            </a:r>
            <a:endParaRPr lang="sr-Latn-B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0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</TotalTime>
  <Words>3035</Words>
  <Application>Microsoft Office PowerPoint</Application>
  <PresentationFormat>Widescreen</PresentationFormat>
  <Paragraphs>238</Paragraphs>
  <Slides>41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6" baseType="lpstr">
      <vt:lpstr>Arial</vt:lpstr>
      <vt:lpstr>Calibri</vt:lpstr>
      <vt:lpstr>Calibri Light</vt:lpstr>
      <vt:lpstr>Times New Roman</vt:lpstr>
      <vt:lpstr>Office Theme</vt:lpstr>
      <vt:lpstr>УРГЕНТНА СТАЊА У ГИНЕКОЛОГИЈИ  И АКУШЕРСТВУ  11. НЕДЕЉА НАСТАВЕ</vt:lpstr>
      <vt:lpstr>PowerPoint Presentation</vt:lpstr>
      <vt:lpstr>УРГЕНТНА СТАЊА У  ДЕТИЊСТВУ И ПУБЕРТЕТУ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УРГЕНТНА СТАЊА У  ФЕРТИЛНОМ ПЕРИОДУ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УРГЕНТНА СТАЊА У  ДРУГОЈ ПОЛОВИНИ ТРУДНОЋЕ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УРГЕНТНА СТАЊА У ПОРОЂАЈУ</vt:lpstr>
      <vt:lpstr>PowerPoint Presentation</vt:lpstr>
      <vt:lpstr>PowerPoint Presentation</vt:lpstr>
      <vt:lpstr>PowerPoint Presentation</vt:lpstr>
      <vt:lpstr>PowerPoint Presentation</vt:lpstr>
      <vt:lpstr>УРГЕНТНА СТАЊА НАКОН ПОРОЂАЈА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УРГЕНТНА СТАЊА У ГИНЕКОЛОГИЈИ И АКУШЕРСТВУ  12. НЕДЕЉА НАСТАВЕ</dc:title>
  <dc:creator>nidza</dc:creator>
  <cp:lastModifiedBy>nidza</cp:lastModifiedBy>
  <cp:revision>57</cp:revision>
  <dcterms:created xsi:type="dcterms:W3CDTF">2020-12-17T15:12:03Z</dcterms:created>
  <dcterms:modified xsi:type="dcterms:W3CDTF">2021-04-22T17:20:26Z</dcterms:modified>
</cp:coreProperties>
</file>